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9" r:id="rId3"/>
    <p:sldId id="257" r:id="rId4"/>
    <p:sldId id="278" r:id="rId5"/>
    <p:sldId id="258" r:id="rId6"/>
    <p:sldId id="277" r:id="rId7"/>
    <p:sldId id="259" r:id="rId8"/>
    <p:sldId id="270" r:id="rId9"/>
    <p:sldId id="271" r:id="rId10"/>
    <p:sldId id="272" r:id="rId11"/>
    <p:sldId id="273" r:id="rId12"/>
    <p:sldId id="261" r:id="rId13"/>
    <p:sldId id="262" r:id="rId14"/>
    <p:sldId id="274" r:id="rId15"/>
    <p:sldId id="275" r:id="rId16"/>
    <p:sldId id="276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4E177-53B7-47D4-BAE2-95EF26A91085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92105-D8C5-4BA9-AEBA-F7F1BF7D5F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695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57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107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8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771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260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46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1648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402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5125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677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950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B4699-8EC7-4D70-AE1F-BDC91D95C6F1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7B5D5-2CD8-4C51-A57C-5DDFF89BCC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732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32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2933" y="0"/>
            <a:ext cx="52431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Урок русского языка</a:t>
            </a:r>
          </a:p>
          <a:p>
            <a:pPr algn="ctr"/>
            <a:r>
              <a:rPr lang="ru-RU" sz="4400" b="1" dirty="0">
                <a:ln/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в     класс</a:t>
            </a:r>
            <a:endParaRPr lang="ru-RU" sz="4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4503" y="1517635"/>
            <a:ext cx="866560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«Морфологический разбор </a:t>
            </a:r>
          </a:p>
          <a:p>
            <a:pPr algn="ctr"/>
            <a:r>
              <a:rPr lang="ru-RU" sz="4400" b="1" dirty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прилагательных»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452" y="4025539"/>
            <a:ext cx="5576548" cy="28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0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32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2933" y="0"/>
            <a:ext cx="52431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Урок русского языка</a:t>
            </a:r>
          </a:p>
          <a:p>
            <a:pPr algn="ctr"/>
            <a:r>
              <a:rPr lang="ru-RU" sz="4400" b="1" dirty="0">
                <a:ln/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 класс</a:t>
            </a:r>
            <a:endParaRPr lang="ru-RU" sz="4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3878" y="1957754"/>
            <a:ext cx="601258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</a:t>
            </a:r>
            <a:r>
              <a:rPr lang="ru-RU" sz="6000" b="1" u="sng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 р</a:t>
            </a:r>
            <a:r>
              <a:rPr lang="ru-RU" sz="6000" b="1" u="sng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000" b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бота</a:t>
            </a:r>
            <a:endParaRPr lang="ru-RU" sz="6000" b="1" cap="none" spc="0" dirty="0">
              <a:ln/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452" y="4025539"/>
            <a:ext cx="5576548" cy="28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5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pic>
        <p:nvPicPr>
          <p:cNvPr id="2" name="Изображение 1" descr="slide-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056" y="176048"/>
            <a:ext cx="8696342" cy="651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321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44228" y="946240"/>
            <a:ext cx="875145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 </a:t>
            </a:r>
            <a:r>
              <a:rPr lang="ru-RU" sz="4800" b="1" i="1" kern="0" dirty="0" smtClean="0">
                <a:solidFill>
                  <a:srgbClr val="800000"/>
                </a:solidFill>
                <a:latin typeface="Arial Unicode MS"/>
                <a:cs typeface="Arial Unicode MS"/>
              </a:rPr>
              <a:t>Если хочешь много знать,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Многого добиться,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i="1" kern="0" dirty="0" smtClean="0">
                <a:solidFill>
                  <a:srgbClr val="800000"/>
                </a:solidFill>
                <a:latin typeface="Arial Unicode MS"/>
                <a:cs typeface="Arial Unicode MS"/>
              </a:rPr>
              <a:t>Значит, грамотно писать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Должен</a:t>
            </a:r>
            <a:r>
              <a:rPr kumimoji="0" lang="ru-RU" sz="4800" b="1" i="1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Unicode MS"/>
                <a:cs typeface="Arial Unicode MS"/>
              </a:rPr>
              <a:t> научиться!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800" b="1" i="1" u="none" strike="noStrike" kern="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04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93012" y="-71700"/>
            <a:ext cx="4386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Чистописание</a:t>
            </a:r>
            <a:endParaRPr lang="ru-RU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8194" name="Picture 2" descr="https://ds01.infourok.ru/uploads/ex/0c41/00000c40-3575772b/1/640/img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5" t="13673" r="13877" b="60838"/>
          <a:stretch/>
        </p:blipFill>
        <p:spPr bwMode="auto">
          <a:xfrm>
            <a:off x="600635" y="923329"/>
            <a:ext cx="10228730" cy="27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151" y="4015450"/>
            <a:ext cx="92076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слов составь и запиши предложение.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 падежи имен существительных.</a:t>
            </a:r>
          </a:p>
          <a:p>
            <a:pPr algn="ctr"/>
            <a:r>
              <a:rPr lang="ru-RU" sz="6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В, друг, беде, познаётся.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85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4671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93012" y="-71700"/>
            <a:ext cx="4386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Чистописание</a:t>
            </a:r>
            <a:endParaRPr lang="ru-RU" sz="5400" b="1" cap="none" spc="0" dirty="0">
              <a:ln/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8194" name="Picture 2" descr="https://ds01.infourok.ru/uploads/ex/0c41/00000c40-3575772b/1/640/img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5" t="13673" r="13877" b="60838"/>
          <a:stretch/>
        </p:blipFill>
        <p:spPr bwMode="auto">
          <a:xfrm>
            <a:off x="600635" y="923329"/>
            <a:ext cx="10228730" cy="27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1462" y="4015450"/>
            <a:ext cx="871505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Проверка:</a:t>
            </a:r>
          </a:p>
          <a:p>
            <a:pPr algn="ctr"/>
            <a:r>
              <a:rPr lang="ru-RU" sz="66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познаётся в беде.</a:t>
            </a:r>
            <a:endParaRPr lang="ru-RU" sz="6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1238" y="4627539"/>
            <a:ext cx="779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И.п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300309" y="4553592"/>
            <a:ext cx="779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П.п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59168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2422" y="-85979"/>
            <a:ext cx="68441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Словарная работа: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202" y="1095631"/>
            <a:ext cx="1109675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звес.ный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п.эт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ру.кий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.зык,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ч.рные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с.поги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ж.лтое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р.стение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.роший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ур.жай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г.р.дская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ул.ца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праз.ничная</a:t>
            </a:r>
            <a:r>
              <a:rPr lang="ru-RU" sz="440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М,м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сква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К,к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расная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cap="none" spc="0" dirty="0" err="1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площ.дь</a:t>
            </a:r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интересного в словосочетаниях?</a:t>
            </a:r>
          </a:p>
          <a:p>
            <a:r>
              <a:rPr lang="ru-RU" sz="36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число и род прилагательных.</a:t>
            </a:r>
          </a:p>
          <a:p>
            <a:r>
              <a:rPr lang="ru-RU" sz="36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словосочетании род определить не удалось? Почему?</a:t>
            </a:r>
            <a:endParaRPr lang="ru-RU" sz="36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44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28851" y="-85979"/>
            <a:ext cx="379131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202" y="1095631"/>
            <a:ext cx="1109675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имя прилагательное?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могут изменятьс</a:t>
            </a:r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я имена прилагательные?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определить род, число и падеж имен прилагательных?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имя прилагательное разобрать как часть речи?</a:t>
            </a: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01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1689" y="-85979"/>
            <a:ext cx="9505652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</a:p>
          <a:p>
            <a:pPr algn="ctr"/>
            <a:r>
              <a:rPr lang="ru-RU" sz="6600" cap="none" spc="0" dirty="0" smtClean="0">
                <a:ln/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</a:p>
          <a:p>
            <a:pPr algn="ctr"/>
            <a:r>
              <a:rPr lang="ru-RU" sz="6600" dirty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прилагательных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087" y="3225026"/>
            <a:ext cx="1109675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Цель: научиться выполнять морфологический разбор имен прилагательных.</a:t>
            </a: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5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4306" y="-85979"/>
            <a:ext cx="73004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С. 145 – работа с памяткой</a:t>
            </a:r>
          </a:p>
          <a:p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83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4306" y="-85979"/>
            <a:ext cx="73004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С. 86 № 151</a:t>
            </a:r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48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484" y="125159"/>
            <a:ext cx="104540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C000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морфологического разбора имён прилагательных:</a:t>
            </a:r>
            <a:endParaRPr lang="ru-RU" sz="4000" b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C000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993" y="1523326"/>
            <a:ext cx="1065903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Что обозначает, на какой вопрос отвечает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акой частью речи является.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2.Начальная форма: (именительный падеж единственного числа мужского рода)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ризнаки ----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.Непост. 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признаки: число,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 (в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паде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ж.</a:t>
            </a:r>
            <a:endParaRPr lang="ru-RU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.Роль в предложении.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81057" y="3600078"/>
            <a:ext cx="2466961" cy="310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9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2085" y="0"/>
            <a:ext cx="73844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9567" y="910129"/>
            <a:ext cx="9173254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Зорька (какая?) вечерняя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вечерний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ж.р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И.п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зорька (какая?) вечерняя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490016" y="5131073"/>
            <a:ext cx="2026923" cy="218070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17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2085" y="0"/>
            <a:ext cx="73844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разбор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0682" y="910129"/>
            <a:ext cx="8502247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небе(каком?) синем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синий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ср.р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небе (каком?) синем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490016" y="5131073"/>
            <a:ext cx="1565093" cy="205243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26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033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62266" y="3573701"/>
            <a:ext cx="2466961" cy="310851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50945" y="0"/>
            <a:ext cx="738675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работа:</a:t>
            </a:r>
          </a:p>
          <a:p>
            <a:pPr algn="ctr"/>
            <a:r>
              <a:rPr lang="ru-RU" sz="4800" b="1" dirty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орфологический разбор </a:t>
            </a:r>
          </a:p>
          <a:p>
            <a:pPr algn="ctr"/>
            <a:r>
              <a:rPr lang="ru-RU" sz="4800" b="1" cap="none" spc="0" dirty="0" smtClean="0">
                <a:ln/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золотыми краями</a:t>
            </a:r>
            <a:endParaRPr lang="ru-RU" sz="4800" b="1" cap="none" spc="0" dirty="0">
              <a:ln/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9368" y="2115932"/>
            <a:ext cx="10208945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краями(какими?) золотыми – признак пр.,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им.прил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Нач. ф.: (какой?) золотой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Пост. п.: - </a:t>
            </a: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Непост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п.: во </a:t>
            </a:r>
            <a:r>
              <a:rPr lang="ru-RU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мн.ч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в Т.п.</a:t>
            </a:r>
          </a:p>
          <a:p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Вт. член: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краями 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(какими?) золотыми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5618935" y="6324049"/>
            <a:ext cx="2063738" cy="139416"/>
          </a:xfrm>
          <a:custGeom>
            <a:avLst/>
            <a:gdLst>
              <a:gd name="connsiteX0" fmla="*/ 0 w 1834493"/>
              <a:gd name="connsiteY0" fmla="*/ 141131 h 218097"/>
              <a:gd name="connsiteX1" fmla="*/ 166772 w 1834493"/>
              <a:gd name="connsiteY1" fmla="*/ 12854 h 218097"/>
              <a:gd name="connsiteX2" fmla="*/ 333545 w 1834493"/>
              <a:gd name="connsiteY2" fmla="*/ 128303 h 218097"/>
              <a:gd name="connsiteX3" fmla="*/ 538802 w 1834493"/>
              <a:gd name="connsiteY3" fmla="*/ 26 h 218097"/>
              <a:gd name="connsiteX4" fmla="*/ 718403 w 1834493"/>
              <a:gd name="connsiteY4" fmla="*/ 141131 h 218097"/>
              <a:gd name="connsiteX5" fmla="*/ 910832 w 1834493"/>
              <a:gd name="connsiteY5" fmla="*/ 38510 h 218097"/>
              <a:gd name="connsiteX6" fmla="*/ 1103262 w 1834493"/>
              <a:gd name="connsiteY6" fmla="*/ 153959 h 218097"/>
              <a:gd name="connsiteX7" fmla="*/ 1270034 w 1834493"/>
              <a:gd name="connsiteY7" fmla="*/ 25682 h 218097"/>
              <a:gd name="connsiteX8" fmla="*/ 1436806 w 1834493"/>
              <a:gd name="connsiteY8" fmla="*/ 115476 h 218097"/>
              <a:gd name="connsiteX9" fmla="*/ 1642064 w 1834493"/>
              <a:gd name="connsiteY9" fmla="*/ 12854 h 218097"/>
              <a:gd name="connsiteX10" fmla="*/ 1834493 w 1834493"/>
              <a:gd name="connsiteY10" fmla="*/ 141131 h 218097"/>
              <a:gd name="connsiteX11" fmla="*/ 1834493 w 1834493"/>
              <a:gd name="connsiteY11" fmla="*/ 205269 h 218097"/>
              <a:gd name="connsiteX12" fmla="*/ 1834493 w 1834493"/>
              <a:gd name="connsiteY12" fmla="*/ 218097 h 218097"/>
              <a:gd name="connsiteX13" fmla="*/ 1834493 w 1834493"/>
              <a:gd name="connsiteY13" fmla="*/ 218097 h 21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4493" h="218097">
                <a:moveTo>
                  <a:pt x="0" y="141131"/>
                </a:moveTo>
                <a:cubicBezTo>
                  <a:pt x="55590" y="78061"/>
                  <a:pt x="111181" y="14992"/>
                  <a:pt x="166772" y="12854"/>
                </a:cubicBezTo>
                <a:cubicBezTo>
                  <a:pt x="222363" y="10716"/>
                  <a:pt x="271540" y="130441"/>
                  <a:pt x="333545" y="128303"/>
                </a:cubicBezTo>
                <a:cubicBezTo>
                  <a:pt x="395550" y="126165"/>
                  <a:pt x="474659" y="-2112"/>
                  <a:pt x="538802" y="26"/>
                </a:cubicBezTo>
                <a:cubicBezTo>
                  <a:pt x="602945" y="2164"/>
                  <a:pt x="656398" y="134717"/>
                  <a:pt x="718403" y="141131"/>
                </a:cubicBezTo>
                <a:cubicBezTo>
                  <a:pt x="780408" y="147545"/>
                  <a:pt x="846689" y="36372"/>
                  <a:pt x="910832" y="38510"/>
                </a:cubicBezTo>
                <a:cubicBezTo>
                  <a:pt x="974975" y="40648"/>
                  <a:pt x="1043395" y="156097"/>
                  <a:pt x="1103262" y="153959"/>
                </a:cubicBezTo>
                <a:cubicBezTo>
                  <a:pt x="1163129" y="151821"/>
                  <a:pt x="1214443" y="32096"/>
                  <a:pt x="1270034" y="25682"/>
                </a:cubicBezTo>
                <a:cubicBezTo>
                  <a:pt x="1325625" y="19268"/>
                  <a:pt x="1374801" y="117614"/>
                  <a:pt x="1436806" y="115476"/>
                </a:cubicBezTo>
                <a:cubicBezTo>
                  <a:pt x="1498811" y="113338"/>
                  <a:pt x="1575783" y="8578"/>
                  <a:pt x="1642064" y="12854"/>
                </a:cubicBezTo>
                <a:cubicBezTo>
                  <a:pt x="1708345" y="17130"/>
                  <a:pt x="1802422" y="109062"/>
                  <a:pt x="1834493" y="141131"/>
                </a:cubicBezTo>
                <a:lnTo>
                  <a:pt x="1834493" y="205269"/>
                </a:lnTo>
                <a:lnTo>
                  <a:pt x="1834493" y="218097"/>
                </a:lnTo>
                <a:lnTo>
                  <a:pt x="1834493" y="218097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33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34418" y="-85979"/>
            <a:ext cx="41802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урока</a:t>
            </a:r>
            <a:endParaRPr lang="ru-RU" sz="6600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544" y="1506116"/>
            <a:ext cx="1109675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узнали на уроке?</a:t>
            </a:r>
          </a:p>
          <a:p>
            <a:r>
              <a:rPr lang="ru-RU" sz="4400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научился выполнять морфологический разбор имени прилагательного?</a:t>
            </a:r>
          </a:p>
          <a:p>
            <a:r>
              <a:rPr lang="ru-RU" sz="4400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Кому еще нужно потренироваться?</a:t>
            </a:r>
            <a:endParaRPr lang="ru-RU" sz="4400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10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fon-dlya-prezentacii-bloknot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59374" y="0"/>
            <a:ext cx="53544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avatars.mds.yandex.net/get-pdb/1209663/b8ca4b1d-7cb8-4594-998a-54836976be89/s1200?webp=fal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8539" y="3437793"/>
            <a:ext cx="3250590" cy="31054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843298" y="1283677"/>
            <a:ext cx="7186583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 145 – памятка </a:t>
            </a:r>
          </a:p>
          <a:p>
            <a:pPr algn="ctr"/>
            <a:r>
              <a:rPr lang="ru-RU" sz="4000" b="1" cap="none" spc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письменного </a:t>
            </a:r>
            <a:r>
              <a:rPr lang="ru-RU" sz="4000" b="1" cap="none" spc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разбора </a:t>
            </a:r>
          </a:p>
          <a:p>
            <a:pPr algn="ctr"/>
            <a:r>
              <a:rPr lang="ru-RU" sz="4000" b="1" cap="none" spc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презентации)</a:t>
            </a:r>
          </a:p>
          <a:p>
            <a:pPr algn="ctr"/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800" b="1" dirty="0" smtClean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упр.</a:t>
            </a:r>
            <a:r>
              <a:rPr lang="ru-RU" sz="40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4800" b="1" cap="none" spc="0" dirty="0" smtClean="0">
                <a:ln/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152</a:t>
            </a:r>
            <a:endParaRPr lang="ru-RU" sz="4800" b="1" cap="none" spc="0" dirty="0">
              <a:ln/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3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465</Words>
  <Application>Microsoft Office PowerPoint</Application>
  <PresentationFormat>Произвольный</PresentationFormat>
  <Paragraphs>82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33</cp:revision>
  <dcterms:created xsi:type="dcterms:W3CDTF">2019-02-14T13:17:08Z</dcterms:created>
  <dcterms:modified xsi:type="dcterms:W3CDTF">2020-05-16T08:03:13Z</dcterms:modified>
</cp:coreProperties>
</file>